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471" r:id="rId2"/>
    <p:sldId id="457" r:id="rId3"/>
    <p:sldId id="472" r:id="rId4"/>
  </p:sldIdLst>
  <p:sldSz cx="12192000" cy="6858000"/>
  <p:notesSz cx="6858000" cy="9144000"/>
  <p:embeddedFontLst>
    <p:embeddedFont>
      <p:font typeface="210 옴니고딕 050" panose="02020603020101020101" pitchFamily="18" charset="-127"/>
      <p:regular r:id="rId6"/>
    </p:embeddedFont>
    <p:embeddedFont>
      <p:font typeface="Pretendard SemiBold" panose="02000703000000020004" pitchFamily="50" charset="-127"/>
      <p:regular r:id="rId7"/>
      <p:bold r:id="rId8"/>
    </p:embeddedFont>
    <p:embeddedFont>
      <p:font typeface="에스코어 드림 5 Medium" panose="020B0503030302020204" pitchFamily="34" charset="-127"/>
      <p:regular r:id="rId9"/>
    </p:embeddedFont>
    <p:embeddedFont>
      <p:font typeface="에스코어 드림 6 Bold" panose="020B0703030302020204" pitchFamily="34" charset="-127"/>
      <p:bold r:id="rId10"/>
    </p:embeddedFont>
    <p:embeddedFont>
      <p:font typeface="에스코어 드림 9 Black" panose="020B0A03030302020204" pitchFamily="34" charset="-127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4" orient="horz" pos="414" userDrawn="1">
          <p15:clr>
            <a:srgbClr val="A4A3A4"/>
          </p15:clr>
        </p15:guide>
        <p15:guide id="5" pos="189" userDrawn="1">
          <p15:clr>
            <a:srgbClr val="A4A3A4"/>
          </p15:clr>
        </p15:guide>
        <p15:guide id="7" pos="7469" userDrawn="1">
          <p15:clr>
            <a:srgbClr val="A4A3A4"/>
          </p15:clr>
        </p15:guide>
        <p15:guide id="8" pos="257" userDrawn="1">
          <p15:clr>
            <a:srgbClr val="A4A3A4"/>
          </p15:clr>
        </p15:guide>
        <p15:guide id="10" orient="horz" pos="527" userDrawn="1">
          <p15:clr>
            <a:srgbClr val="A4A3A4"/>
          </p15:clr>
        </p15:guide>
        <p15:guide id="11" orient="horz" pos="1117" userDrawn="1">
          <p15:clr>
            <a:srgbClr val="A4A3A4"/>
          </p15:clr>
        </p15:guide>
        <p15:guide id="12" pos="3749" userDrawn="1">
          <p15:clr>
            <a:srgbClr val="A4A3A4"/>
          </p15:clr>
        </p15:guide>
        <p15:guide id="13" orient="horz" pos="3203" userDrawn="1">
          <p15:clr>
            <a:srgbClr val="A4A3A4"/>
          </p15:clr>
        </p15:guide>
        <p15:guide id="14" orient="horz" pos="2260" userDrawn="1">
          <p15:clr>
            <a:srgbClr val="A4A3A4"/>
          </p15:clr>
        </p15:guide>
        <p15:guide id="15" pos="3931" userDrawn="1">
          <p15:clr>
            <a:srgbClr val="A4A3A4"/>
          </p15:clr>
        </p15:guide>
        <p15:guide id="16" pos="7446" userDrawn="1">
          <p15:clr>
            <a:srgbClr val="A4A3A4"/>
          </p15:clr>
        </p15:guide>
        <p15:guide id="17" orient="horz" pos="3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8E2"/>
    <a:srgbClr val="385723"/>
    <a:srgbClr val="222A35"/>
    <a:srgbClr val="000000"/>
    <a:srgbClr val="FFF2CC"/>
    <a:srgbClr val="F2F2F2"/>
    <a:srgbClr val="333F50"/>
    <a:srgbClr val="85C4D8"/>
    <a:srgbClr val="EAEAEA"/>
    <a:srgbClr val="C2C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6090" autoAdjust="0"/>
  </p:normalViewPr>
  <p:slideViewPr>
    <p:cSldViewPr snapToGrid="0">
      <p:cViewPr varScale="1">
        <p:scale>
          <a:sx n="152" d="100"/>
          <a:sy n="152" d="100"/>
        </p:scale>
        <p:origin x="660" y="156"/>
      </p:cViewPr>
      <p:guideLst>
        <p:guide orient="horz" pos="51"/>
        <p:guide orient="horz" pos="414"/>
        <p:guide pos="189"/>
        <p:guide pos="7469"/>
        <p:guide pos="257"/>
        <p:guide orient="horz" pos="527"/>
        <p:guide orient="horz" pos="1117"/>
        <p:guide pos="3749"/>
        <p:guide orient="horz" pos="3203"/>
        <p:guide orient="horz" pos="2260"/>
        <p:guide pos="3931"/>
        <p:guide pos="7446"/>
        <p:guide orient="horz" pos="3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fld id="{983D3DD7-A3F0-434D-8949-EC3FEEF196ED}" type="datetimeFigureOut">
              <a:rPr lang="ko-KR" altLang="en-US" smtClean="0"/>
              <a:pPr/>
              <a:t>2024-07-10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fld id="{F0676C32-2F31-4865-BB9D-2322631C4B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03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에스코어 드림 6 Bold" panose="020B0703030302020204" pitchFamily="34" charset="-127"/>
        <a:ea typeface="에스코어 드림 6 Bold" panose="020B0703030302020204" pitchFamily="34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에스코어 드림 6 Bold" panose="020B0703030302020204" pitchFamily="34" charset="-127"/>
        <a:ea typeface="에스코어 드림 6 Bold" panose="020B0703030302020204" pitchFamily="34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에스코어 드림 6 Bold" panose="020B0703030302020204" pitchFamily="34" charset="-127"/>
        <a:ea typeface="에스코어 드림 6 Bold" panose="020B0703030302020204" pitchFamily="34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에스코어 드림 6 Bold" panose="020B0703030302020204" pitchFamily="34" charset="-127"/>
        <a:ea typeface="에스코어 드림 6 Bold" panose="020B0703030302020204" pitchFamily="34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에스코어 드림 6 Bold" panose="020B0703030302020204" pitchFamily="34" charset="-127"/>
        <a:ea typeface="에스코어 드림 6 Bold" panose="020B07030303020202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7D14D6-E6E3-05A0-F853-347F0534B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528CD15-D74F-ABD3-3CA5-DFBD87025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876816-2E78-C86F-43BE-51149513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A80197-B32E-D6DC-60DF-CD2211C5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94241F-AB1E-01F6-9F1C-254C55DC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83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C47800-A329-64EF-C483-AEB5AEFC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BB9F1D-A6D1-034A-3704-1AA7D6215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464522-32FF-6E91-F29A-CB198A5B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7869F-CC17-B188-76D5-CE3B4B75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75CDF4-F4BB-C071-CAA9-C878DA4B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33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DE68AB-6022-D6FA-FEF2-693E09146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3934DAF-4226-1282-1BCD-F8EB5CE40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8B3BF0-0547-D812-5786-644B0848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FD92F3-D522-D747-B219-2DBDB1DB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64232A-23C8-D4DA-7688-36BAF088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99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418CF1-44E7-4312-C2DE-3430EC42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3136E8-8E25-8E8E-09C3-5EB5C5B83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7D82F2-0E35-08E0-5F13-0F616C77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B7D0B8-DD9E-B8BC-043F-FACF806D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4D8177-1322-411D-C435-E09BDEBD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170BB4B7-01B7-42D6-B8A4-D3B945583BAD}"/>
              </a:ext>
            </a:extLst>
          </p:cNvPr>
          <p:cNvSpPr/>
          <p:nvPr userDrawn="1"/>
        </p:nvSpPr>
        <p:spPr>
          <a:xfrm>
            <a:off x="0" y="603250"/>
            <a:ext cx="12192000" cy="583525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rgbClr val="333F50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8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873D9E-8C9A-A2BA-981D-A617DBAA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FF449C-8635-80B7-7271-6A0F5BD15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265ED0-D812-B66F-31B5-945A60F5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B46520-D464-9F89-7CFD-7DD16F73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6D6823-C635-5F0C-5992-72C0D88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58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D37E6F-CD7B-1BD1-557C-E9CC41E8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4CEC75-F74E-4D58-4BD5-1682C637F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17A709-83BD-8756-7766-0715F157D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00F15F-6014-DEA0-B848-73BD057E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A3D0F3-0A88-2DD0-0180-FE31E1CB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11E99C-7805-7847-924C-346EE740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89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34A138-6E58-17B3-B60D-0F806808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41B6E6-99F0-DCA0-A0AE-0CFB4B7F4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6EF072F-9968-B70A-F5EA-2EED32F9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46BEEEA-2D08-AB31-08C5-AD69B8BD2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A30ED5E-EB72-75A1-948B-0C5441CD0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0EE730A-0524-3B7F-0DE2-AD360901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85095D-D4BA-D645-23B8-E8E404C3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84D43B7-306E-383B-3E4F-0ED34FF2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92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1E6605-3C08-5D7D-8005-D1710636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A9677AB-7EB3-E5A2-6A1A-A0860B90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C2EA4E6-ADB9-6133-370E-C374FFB8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230A13-4AD5-1BDD-9C73-D8920D4E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75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880AE7A-2D50-B2D2-D3D7-DAAFD6E7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D46B5D7-A467-B577-0184-2D03C2DC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6C13959-5022-56DB-9AF2-98A6D920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17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D54023-B4C5-96EB-0623-C2E6AC9F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BA8647-2D39-9124-6CD5-84C50ED57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72E624-AEF6-9FFC-5C52-2B5535022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92A01BD-9547-5A3F-D7AB-460BFBFA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587D67-BF4A-F593-411B-F8ABE694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8B56B6-EF6C-B90C-F6A7-27ACFE49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79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9EB81C-4012-1BE9-BACE-E8D18C53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15CD885-7BDA-5171-9191-EA82133A1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8A6CA7C-DB35-87A4-B563-3B2E45E17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9DB8C3-4873-F819-A6B7-12504EA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D404446-52AF-A388-D549-D77807B3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756CF8-A812-7BB2-A6EF-701D75A6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81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30AB246-6770-E452-D596-74045912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82B991-C84E-8A33-2BCF-75B44FF7C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723F9D-074C-4076-66C7-9B0ADEBCF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83FC-E4E3-42B6-8DBF-C5A12D42B2E8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5B4FEF-9EEE-9335-90E2-E2F9FC902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E89A6B-BDC2-BFC2-C2F7-675EF23C2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952B-59EE-4BD7-9548-BFE336ABFA0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KU — Sodiumpartners">
            <a:extLst>
              <a:ext uri="{FF2B5EF4-FFF2-40B4-BE49-F238E27FC236}">
                <a16:creationId xmlns:a16="http://schemas.microsoft.com/office/drawing/2014/main" id="{EBA92A84-5351-91DC-E923-2A84472E6F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9682" r="4354" b="10156"/>
          <a:stretch/>
        </p:blipFill>
        <p:spPr bwMode="auto">
          <a:xfrm>
            <a:off x="11323320" y="6492875"/>
            <a:ext cx="823913" cy="2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>
            <a:extLst>
              <a:ext uri="{FF2B5EF4-FFF2-40B4-BE49-F238E27FC236}">
                <a16:creationId xmlns:a16="http://schemas.microsoft.com/office/drawing/2014/main" id="{40A12AA6-A80B-F456-CDCC-E73D7A80702F}"/>
              </a:ext>
            </a:extLst>
          </p:cNvPr>
          <p:cNvSpPr/>
          <p:nvPr/>
        </p:nvSpPr>
        <p:spPr>
          <a:xfrm>
            <a:off x="0" y="862012"/>
            <a:ext cx="11182351" cy="513397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333F50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56C5E733-D234-FAEE-2A72-B9C5D3262D64}"/>
              </a:ext>
            </a:extLst>
          </p:cNvPr>
          <p:cNvSpPr/>
          <p:nvPr/>
        </p:nvSpPr>
        <p:spPr>
          <a:xfrm>
            <a:off x="-1" y="1095375"/>
            <a:ext cx="10429875" cy="466725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8E0EF-8D0E-BFF0-9507-4940F1824D85}"/>
              </a:ext>
            </a:extLst>
          </p:cNvPr>
          <p:cNvSpPr txBox="1"/>
          <p:nvPr/>
        </p:nvSpPr>
        <p:spPr>
          <a:xfrm>
            <a:off x="376233" y="1547963"/>
            <a:ext cx="53511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>
                <a:solidFill>
                  <a:srgbClr val="333F50"/>
                </a:solidFill>
                <a:latin typeface="+mn-ea"/>
                <a:cs typeface="Pretendard SemiBold" panose="02000703000000020004" pitchFamily="50" charset="-127"/>
              </a:rPr>
              <a:t>건국대학교</a:t>
            </a:r>
            <a:r>
              <a:rPr lang="en-US" altLang="ko-KR" sz="3500" b="1" dirty="0">
                <a:solidFill>
                  <a:srgbClr val="333F50"/>
                </a:solidFill>
                <a:latin typeface="+mn-ea"/>
                <a:cs typeface="Pretendard SemiBold" panose="02000703000000020004" pitchFamily="50" charset="-127"/>
              </a:rPr>
              <a:t> </a:t>
            </a:r>
            <a:r>
              <a:rPr lang="ko-KR" altLang="en-US" sz="3500" b="1" dirty="0">
                <a:solidFill>
                  <a:srgbClr val="333F50"/>
                </a:solidFill>
                <a:latin typeface="+mn-ea"/>
                <a:cs typeface="Pretendard SemiBold" panose="02000703000000020004" pitchFamily="50" charset="-127"/>
              </a:rPr>
              <a:t>메타 캠퍼스</a:t>
            </a:r>
            <a:br>
              <a:rPr lang="en-US" altLang="ko-KR" sz="3500" b="1" dirty="0">
                <a:solidFill>
                  <a:srgbClr val="333F50"/>
                </a:solidFill>
                <a:latin typeface="+mn-ea"/>
                <a:cs typeface="Pretendard SemiBold" panose="02000703000000020004" pitchFamily="50" charset="-127"/>
              </a:rPr>
            </a:br>
            <a:r>
              <a:rPr lang="en-US" altLang="ko-KR" sz="3500" b="1" dirty="0">
                <a:solidFill>
                  <a:srgbClr val="333F50"/>
                </a:solidFill>
                <a:latin typeface="+mn-ea"/>
                <a:cs typeface="Pretendard SemiBold" panose="02000703000000020004" pitchFamily="50" charset="-127"/>
              </a:rPr>
              <a:t>2</a:t>
            </a:r>
            <a:r>
              <a:rPr lang="ko-KR" altLang="en-US" sz="3500" b="1" dirty="0">
                <a:solidFill>
                  <a:srgbClr val="333F50"/>
                </a:solidFill>
                <a:latin typeface="+mn-ea"/>
                <a:cs typeface="Pretendard SemiBold" panose="02000703000000020004" pitchFamily="50" charset="-127"/>
              </a:rPr>
              <a:t>차 고도화</a:t>
            </a:r>
            <a:endParaRPr lang="en-US" altLang="ko-KR" sz="3500" b="1" dirty="0">
              <a:solidFill>
                <a:srgbClr val="333F50"/>
              </a:solidFill>
              <a:latin typeface="+mn-ea"/>
              <a:cs typeface="Pretendard SemiBold" panose="02000703000000020004" pitchFamily="50" charset="-127"/>
            </a:endParaRPr>
          </a:p>
          <a:p>
            <a:endParaRPr lang="en-US" altLang="ko-KR" sz="3500" b="1" dirty="0">
              <a:solidFill>
                <a:srgbClr val="333F50"/>
              </a:solidFill>
              <a:latin typeface="+mn-ea"/>
              <a:cs typeface="Pretendard SemiBold" panose="02000703000000020004" pitchFamily="50" charset="-127"/>
            </a:endParaRPr>
          </a:p>
          <a:p>
            <a:r>
              <a:rPr lang="en-US" altLang="ko-KR" sz="3500" b="1" dirty="0">
                <a:solidFill>
                  <a:srgbClr val="333F50"/>
                </a:solidFill>
                <a:latin typeface="+mn-ea"/>
                <a:cs typeface="Pretendard SemiBold" panose="02000703000000020004" pitchFamily="50" charset="-127"/>
              </a:rPr>
              <a:t>- </a:t>
            </a:r>
            <a:r>
              <a:rPr lang="ko-KR" altLang="en-US" sz="3500" b="1" dirty="0">
                <a:solidFill>
                  <a:srgbClr val="333F50"/>
                </a:solidFill>
                <a:latin typeface="+mn-ea"/>
                <a:cs typeface="Pretendard SemiBold" panose="02000703000000020004" pitchFamily="50" charset="-127"/>
              </a:rPr>
              <a:t>메타 캠퍼스 매뉴얼 요약</a:t>
            </a:r>
            <a:br>
              <a:rPr lang="en-US" altLang="ko-KR" sz="3500" b="1" dirty="0">
                <a:solidFill>
                  <a:srgbClr val="333F50"/>
                </a:solidFill>
                <a:latin typeface="+mn-ea"/>
                <a:cs typeface="Pretendard SemiBold" panose="02000703000000020004" pitchFamily="50" charset="-127"/>
              </a:rPr>
            </a:br>
            <a:endParaRPr lang="en-US" altLang="ko-KR" sz="3500" b="1" dirty="0">
              <a:solidFill>
                <a:srgbClr val="333F50"/>
              </a:solidFill>
              <a:latin typeface="+mn-ea"/>
              <a:cs typeface="Pretendard SemiBold" panose="020007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61D60-DF3C-DBC3-0927-66D48103A24C}"/>
              </a:ext>
            </a:extLst>
          </p:cNvPr>
          <p:cNvSpPr txBox="1"/>
          <p:nvPr/>
        </p:nvSpPr>
        <p:spPr>
          <a:xfrm>
            <a:off x="469103" y="4891321"/>
            <a:ext cx="365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n-ea"/>
                <a:cs typeface="Pretendard Medium" panose="02000603000000020004" pitchFamily="50" charset="-127"/>
              </a:rPr>
              <a:t>2024. 07. 10</a:t>
            </a:r>
          </a:p>
          <a:p>
            <a:endParaRPr lang="en-US" altLang="ko-KR" sz="1200" dirty="0">
              <a:solidFill>
                <a:schemeClr val="bg1">
                  <a:lumMod val="65000"/>
                </a:schemeClr>
              </a:solidFill>
              <a:latin typeface="+mn-ea"/>
              <a:cs typeface="Pretendard SemiBold" panose="02000703000000020004" pitchFamily="50" charset="-127"/>
            </a:endParaRPr>
          </a:p>
          <a:p>
            <a:endParaRPr lang="en-US" altLang="ko-KR" sz="1200" dirty="0">
              <a:solidFill>
                <a:schemeClr val="bg1">
                  <a:lumMod val="65000"/>
                </a:schemeClr>
              </a:solidFill>
              <a:latin typeface="+mn-ea"/>
              <a:cs typeface="Pretendard Medium" panose="02000603000000020004" pitchFamily="50" charset="-127"/>
            </a:endParaRPr>
          </a:p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n-ea"/>
                <a:cs typeface="Pretendard Medium" panose="02000603000000020004" pitchFamily="50" charset="-127"/>
              </a:rPr>
              <a:t>Made by Dcarrick</a:t>
            </a:r>
          </a:p>
        </p:txBody>
      </p:sp>
      <p:pic>
        <p:nvPicPr>
          <p:cNvPr id="8" name="Picture 2" descr="2024학년도 건국대학교 서울캠퍼스 수시모집요강 - 단면 (최종) | PDF">
            <a:extLst>
              <a:ext uri="{FF2B5EF4-FFF2-40B4-BE49-F238E27FC236}">
                <a16:creationId xmlns:a16="http://schemas.microsoft.com/office/drawing/2014/main" id="{EEB2FCB5-CF8D-FE32-81B5-7B9FE9CEF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3" b="8815"/>
          <a:stretch/>
        </p:blipFill>
        <p:spPr bwMode="auto">
          <a:xfrm>
            <a:off x="5533220" y="1551178"/>
            <a:ext cx="4780752" cy="3755642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순서도: 처리 98">
            <a:extLst>
              <a:ext uri="{FF2B5EF4-FFF2-40B4-BE49-F238E27FC236}">
                <a16:creationId xmlns:a16="http://schemas.microsoft.com/office/drawing/2014/main" id="{FD796F41-AAD8-23B3-5625-557A1C105193}"/>
              </a:ext>
            </a:extLst>
          </p:cNvPr>
          <p:cNvSpPr/>
          <p:nvPr/>
        </p:nvSpPr>
        <p:spPr>
          <a:xfrm>
            <a:off x="0" y="603250"/>
            <a:ext cx="12192000" cy="583525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6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C097177-2B85-D2A7-BFFA-F89DC835FA97}"/>
              </a:ext>
            </a:extLst>
          </p:cNvPr>
          <p:cNvSpPr txBox="1"/>
          <p:nvPr/>
        </p:nvSpPr>
        <p:spPr>
          <a:xfrm>
            <a:off x="689353" y="174827"/>
            <a:ext cx="7667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SzPct val="100000"/>
              <a:buAutoNum type="romanUcPeriod"/>
            </a:pPr>
            <a:r>
              <a:rPr lang="ko-KR" altLang="en-US" sz="1600" dirty="0">
                <a:solidFill>
                  <a:schemeClr val="bg1"/>
                </a:solidFill>
                <a:latin typeface="+mj-ea"/>
                <a:ea typeface="+mj-ea"/>
                <a:cs typeface="Pretendard Light" panose="02000403000000020004" pitchFamily="50" charset="-127"/>
              </a:rPr>
              <a:t>건국대학교 메타 캠퍼스 접속 가이드 요약 메뉴얼</a:t>
            </a:r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8CA80339-0F36-27BC-187B-E01509BA098F}"/>
              </a:ext>
            </a:extLst>
          </p:cNvPr>
          <p:cNvGrpSpPr/>
          <p:nvPr/>
        </p:nvGrpSpPr>
        <p:grpSpPr>
          <a:xfrm>
            <a:off x="179769" y="92245"/>
            <a:ext cx="737597" cy="684824"/>
            <a:chOff x="183472" y="923926"/>
            <a:chExt cx="737597" cy="684824"/>
          </a:xfrm>
        </p:grpSpPr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id="{C85C76F6-B02E-25E5-682B-B5BC5D7B65B2}"/>
                </a:ext>
              </a:extLst>
            </p:cNvPr>
            <p:cNvGrpSpPr/>
            <p:nvPr/>
          </p:nvGrpSpPr>
          <p:grpSpPr>
            <a:xfrm>
              <a:off x="183472" y="931594"/>
              <a:ext cx="737597" cy="677156"/>
              <a:chOff x="-71245" y="-76061"/>
              <a:chExt cx="747899" cy="687523"/>
            </a:xfrm>
            <a:solidFill>
              <a:srgbClr val="333F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5" name="직사각형 124">
                <a:extLst>
                  <a:ext uri="{FF2B5EF4-FFF2-40B4-BE49-F238E27FC236}">
                    <a16:creationId xmlns:a16="http://schemas.microsoft.com/office/drawing/2014/main" id="{0D0A00AE-90D9-786C-0575-7120AE6E4488}"/>
                  </a:ext>
                </a:extLst>
              </p:cNvPr>
              <p:cNvSpPr/>
              <p:nvPr/>
            </p:nvSpPr>
            <p:spPr>
              <a:xfrm>
                <a:off x="-12700" y="0"/>
                <a:ext cx="689353" cy="6114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E7F4363-C204-A936-D4F4-DF0967AE0555}"/>
                  </a:ext>
                </a:extLst>
              </p:cNvPr>
              <p:cNvSpPr txBox="1"/>
              <p:nvPr/>
            </p:nvSpPr>
            <p:spPr>
              <a:xfrm>
                <a:off x="-71245" y="-76061"/>
                <a:ext cx="747899" cy="687473"/>
              </a:xfrm>
              <a:prstGeom prst="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800" b="0" i="0" u="none" strike="noStrike" kern="1200" cap="none" spc="-30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  <a:cs typeface="Pretendard ExtraLight" panose="02000303000000020004" pitchFamily="50" charset="-127"/>
                  </a:rPr>
                  <a:t>01</a:t>
                </a: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9727D7F-A964-2C33-02E7-F6DFFF02A644}"/>
                </a:ext>
              </a:extLst>
            </p:cNvPr>
            <p:cNvSpPr txBox="1"/>
            <p:nvPr/>
          </p:nvSpPr>
          <p:spPr>
            <a:xfrm>
              <a:off x="183472" y="923926"/>
              <a:ext cx="737597" cy="67710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effectLst>
              <a:outerShdw blurRad="50800" dist="127000" dir="13500000" sx="99000" sy="99000" algn="br" rotWithShape="0">
                <a:schemeClr val="bg1">
                  <a:alpha val="2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에스코어 드림 9 Black" panose="020B0A03030302020204" pitchFamily="34" charset="-127"/>
                  <a:ea typeface="에스코어 드림 9 Black" panose="020B0A03030302020204" pitchFamily="34" charset="-127"/>
                  <a:cs typeface="Pretendard ExtraLight" panose="02000303000000020004" pitchFamily="50" charset="-127"/>
                </a:rPr>
                <a:t>01</a:t>
              </a: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F7DEB62C-F6F2-4C9B-823D-69079D727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6" name="_x424129296">
            <a:extLst>
              <a:ext uri="{FF2B5EF4-FFF2-40B4-BE49-F238E27FC236}">
                <a16:creationId xmlns:a16="http://schemas.microsoft.com/office/drawing/2014/main" id="{7FBEF29B-6C99-4789-9D96-772E289F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7" y="1561070"/>
            <a:ext cx="3510066" cy="18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28B796CB-699B-4769-AB18-9C8F6973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4" name="_x424134120">
            <a:extLst>
              <a:ext uri="{FF2B5EF4-FFF2-40B4-BE49-F238E27FC236}">
                <a16:creationId xmlns:a16="http://schemas.microsoft.com/office/drawing/2014/main" id="{24D8BD2B-8BDC-4E81-898C-9E673BB1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27" y="1561070"/>
            <a:ext cx="3513290" cy="18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BBA77141-7E78-4C8B-BA0B-5AB45D84F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7" name="그림 66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F8B6FD10-4D68-460B-9738-FAE3C649B1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>
          <a:xfrm>
            <a:off x="742438" y="4386820"/>
            <a:ext cx="3510066" cy="1867930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084FF44C-55AD-421E-A052-B75AB45CF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" name="_x424137432">
            <a:extLst>
              <a:ext uri="{FF2B5EF4-FFF2-40B4-BE49-F238E27FC236}">
                <a16:creationId xmlns:a16="http://schemas.microsoft.com/office/drawing/2014/main" id="{11E18AFA-4F38-4B2F-ACB2-65E334F90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 bwMode="auto">
          <a:xfrm>
            <a:off x="4420027" y="4386820"/>
            <a:ext cx="3510066" cy="18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그림 88" descr="텍스트, 하늘, 스크린샷, 구름이(가) 표시된 사진&#10;&#10;자동 생성된 설명">
            <a:extLst>
              <a:ext uri="{FF2B5EF4-FFF2-40B4-BE49-F238E27FC236}">
                <a16:creationId xmlns:a16="http://schemas.microsoft.com/office/drawing/2014/main" id="{B868AAD9-59E4-4E18-A087-23C614D41A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>
          <a:xfrm>
            <a:off x="8097617" y="4386818"/>
            <a:ext cx="3510066" cy="18679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7CC0E0-866E-444B-818A-F4B2602BEF6A}"/>
              </a:ext>
            </a:extLst>
          </p:cNvPr>
          <p:cNvSpPr txBox="1"/>
          <p:nvPr/>
        </p:nvSpPr>
        <p:spPr>
          <a:xfrm>
            <a:off x="742437" y="970005"/>
            <a:ext cx="351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1. </a:t>
            </a:r>
            <a:r>
              <a:rPr lang="ko-KR" altLang="en-US" sz="1000" kern="0" spc="0" dirty="0" err="1">
                <a:solidFill>
                  <a:srgbClr val="000000"/>
                </a:solidFill>
                <a:effectLst/>
                <a:latin typeface="+mn-ea"/>
              </a:rPr>
              <a:t>인게이지에</a:t>
            </a: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 접속합니다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653A68C-EF6A-485A-816C-EE42E9A4AA38}"/>
              </a:ext>
            </a:extLst>
          </p:cNvPr>
          <p:cNvSpPr txBox="1"/>
          <p:nvPr/>
        </p:nvSpPr>
        <p:spPr>
          <a:xfrm>
            <a:off x="4340967" y="962628"/>
            <a:ext cx="323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2.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EA8BF24-FAFE-4841-8757-7951BECB0920}"/>
              </a:ext>
            </a:extLst>
          </p:cNvPr>
          <p:cNvSpPr txBox="1"/>
          <p:nvPr/>
        </p:nvSpPr>
        <p:spPr>
          <a:xfrm>
            <a:off x="4493367" y="970005"/>
            <a:ext cx="343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세션 참가 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&gt; ID</a:t>
            </a: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로 세션 참여 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&gt; ID ‘2wd84x’ </a:t>
            </a: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입력 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&gt; KU_HUB(2024) </a:t>
            </a: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접속합니다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1FA7E2E-304F-4439-AFB5-3CCE7606A949}"/>
              </a:ext>
            </a:extLst>
          </p:cNvPr>
          <p:cNvSpPr txBox="1"/>
          <p:nvPr/>
        </p:nvSpPr>
        <p:spPr>
          <a:xfrm>
            <a:off x="8082493" y="959050"/>
            <a:ext cx="323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3.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49D512-BD94-4C3A-8C12-EA1C1628A3CC}"/>
              </a:ext>
            </a:extLst>
          </p:cNvPr>
          <p:cNvSpPr txBox="1"/>
          <p:nvPr/>
        </p:nvSpPr>
        <p:spPr>
          <a:xfrm>
            <a:off x="8244347" y="959050"/>
            <a:ext cx="343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우측의 키오스크에서 궁금한 장소를 클릭한 뒤 포털로 원하는 장소 이동합니다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1E0534E-5FFB-4942-AE9E-9CA11692E14C}"/>
              </a:ext>
            </a:extLst>
          </p:cNvPr>
          <p:cNvSpPr txBox="1"/>
          <p:nvPr/>
        </p:nvSpPr>
        <p:spPr>
          <a:xfrm>
            <a:off x="653923" y="3840660"/>
            <a:ext cx="323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4.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F416531-C21F-4975-A200-79B54CF02075}"/>
              </a:ext>
            </a:extLst>
          </p:cNvPr>
          <p:cNvSpPr txBox="1"/>
          <p:nvPr/>
        </p:nvSpPr>
        <p:spPr>
          <a:xfrm>
            <a:off x="815777" y="3840660"/>
            <a:ext cx="343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원하는 장소를 둘러봤다면 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'</a:t>
            </a: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키오스크로 가기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'</a:t>
            </a: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포털을 이용해 키오스크 위치로 되돌아갑니다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FB769EE-D4D5-4A2F-BB4A-4983E4329B95}"/>
              </a:ext>
            </a:extLst>
          </p:cNvPr>
          <p:cNvSpPr txBox="1"/>
          <p:nvPr/>
        </p:nvSpPr>
        <p:spPr>
          <a:xfrm>
            <a:off x="4340967" y="3840660"/>
            <a:ext cx="323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kern="0" dirty="0">
                <a:solidFill>
                  <a:srgbClr val="000000"/>
                </a:solidFill>
                <a:latin typeface="+mn-ea"/>
              </a:rPr>
              <a:t>5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ECB36F0-BBB1-4041-9523-203A69FE8245}"/>
              </a:ext>
            </a:extLst>
          </p:cNvPr>
          <p:cNvSpPr txBox="1"/>
          <p:nvPr/>
        </p:nvSpPr>
        <p:spPr>
          <a:xfrm>
            <a:off x="4502821" y="3840660"/>
            <a:ext cx="343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건국대학교 게시판을 통해 학교의 소식을 접하고 아이콘을 클릭해 사이트에서 자세한 내용을 알아봅니다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613BD78-284C-48AB-8DB4-546161046122}"/>
              </a:ext>
            </a:extLst>
          </p:cNvPr>
          <p:cNvSpPr txBox="1"/>
          <p:nvPr/>
        </p:nvSpPr>
        <p:spPr>
          <a:xfrm>
            <a:off x="8082493" y="3840660"/>
            <a:ext cx="323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kern="0" dirty="0">
                <a:solidFill>
                  <a:srgbClr val="000000"/>
                </a:solidFill>
                <a:latin typeface="+mn-ea"/>
              </a:rPr>
              <a:t>6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C80D020-6F65-43D4-9340-28D9D056058F}"/>
              </a:ext>
            </a:extLst>
          </p:cNvPr>
          <p:cNvSpPr txBox="1"/>
          <p:nvPr/>
        </p:nvSpPr>
        <p:spPr>
          <a:xfrm>
            <a:off x="8244347" y="3840660"/>
            <a:ext cx="343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건국대 우편함에 메모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(F2)</a:t>
            </a: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를 붙이고 하고 싶은 말이나 간단한 소통을 합니다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</p:txBody>
      </p:sp>
      <p:pic>
        <p:nvPicPr>
          <p:cNvPr id="34" name="그림 33" descr="텍스트, 스크린샷, 하늘, 애니메이션이(가) 표시된 사진&#10;&#10;자동 생성된 설명">
            <a:extLst>
              <a:ext uri="{FF2B5EF4-FFF2-40B4-BE49-F238E27FC236}">
                <a16:creationId xmlns:a16="http://schemas.microsoft.com/office/drawing/2014/main" id="{5BBFA608-0DF0-4A84-AADE-60123BE5AC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>
          <a:xfrm>
            <a:off x="8097617" y="1561069"/>
            <a:ext cx="3510066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순서도: 처리 98">
            <a:extLst>
              <a:ext uri="{FF2B5EF4-FFF2-40B4-BE49-F238E27FC236}">
                <a16:creationId xmlns:a16="http://schemas.microsoft.com/office/drawing/2014/main" id="{FD796F41-AAD8-23B3-5625-557A1C105193}"/>
              </a:ext>
            </a:extLst>
          </p:cNvPr>
          <p:cNvSpPr/>
          <p:nvPr/>
        </p:nvSpPr>
        <p:spPr>
          <a:xfrm>
            <a:off x="0" y="603250"/>
            <a:ext cx="12192000" cy="583525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6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C097177-2B85-D2A7-BFFA-F89DC835FA97}"/>
              </a:ext>
            </a:extLst>
          </p:cNvPr>
          <p:cNvSpPr txBox="1"/>
          <p:nvPr/>
        </p:nvSpPr>
        <p:spPr>
          <a:xfrm>
            <a:off x="689353" y="174827"/>
            <a:ext cx="7667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SzPct val="100000"/>
              <a:buAutoNum type="romanUcPeriod"/>
            </a:pPr>
            <a:r>
              <a:rPr lang="ko-KR" altLang="en-US" sz="1600" dirty="0">
                <a:solidFill>
                  <a:schemeClr val="bg1"/>
                </a:solidFill>
                <a:latin typeface="+mj-ea"/>
                <a:ea typeface="+mj-ea"/>
                <a:cs typeface="Pretendard Light" panose="02000403000000020004" pitchFamily="50" charset="-127"/>
              </a:rPr>
              <a:t>건국대학교 메타 캠퍼스 </a:t>
            </a:r>
            <a:r>
              <a:rPr lang="ko-KR" altLang="en-US" sz="1600" dirty="0" err="1">
                <a:solidFill>
                  <a:schemeClr val="bg1"/>
                </a:solidFill>
                <a:latin typeface="+mj-ea"/>
                <a:ea typeface="+mj-ea"/>
                <a:cs typeface="Pretendard Light" panose="02000403000000020004" pitchFamily="50" charset="-127"/>
              </a:rPr>
              <a:t>장소별</a:t>
            </a:r>
            <a:r>
              <a:rPr lang="ko-KR" altLang="en-US" sz="1600" dirty="0">
                <a:solidFill>
                  <a:schemeClr val="bg1"/>
                </a:solidFill>
                <a:latin typeface="+mj-ea"/>
                <a:ea typeface="+mj-ea"/>
                <a:cs typeface="Pretendard Light" panose="02000403000000020004" pitchFamily="50" charset="-127"/>
              </a:rPr>
              <a:t> 활용 </a:t>
            </a:r>
            <a:r>
              <a:rPr lang="en-US" altLang="ko-KR" sz="1600" dirty="0">
                <a:solidFill>
                  <a:schemeClr val="bg1"/>
                </a:solidFill>
                <a:latin typeface="+mj-ea"/>
                <a:ea typeface="+mj-ea"/>
                <a:cs typeface="Pretendard Light" panose="02000403000000020004" pitchFamily="50" charset="-127"/>
              </a:rPr>
              <a:t>Tip</a:t>
            </a:r>
            <a:endParaRPr lang="ko-KR" altLang="en-US" sz="1600" dirty="0">
              <a:solidFill>
                <a:schemeClr val="bg1"/>
              </a:solidFill>
              <a:latin typeface="+mj-ea"/>
              <a:ea typeface="+mj-ea"/>
              <a:cs typeface="Pretendard Light" panose="02000403000000020004" pitchFamily="50" charset="-127"/>
            </a:endParaRPr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8CA80339-0F36-27BC-187B-E01509BA098F}"/>
              </a:ext>
            </a:extLst>
          </p:cNvPr>
          <p:cNvGrpSpPr/>
          <p:nvPr/>
        </p:nvGrpSpPr>
        <p:grpSpPr>
          <a:xfrm>
            <a:off x="179769" y="92245"/>
            <a:ext cx="737597" cy="684824"/>
            <a:chOff x="183472" y="923926"/>
            <a:chExt cx="737597" cy="684824"/>
          </a:xfrm>
        </p:grpSpPr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id="{C85C76F6-B02E-25E5-682B-B5BC5D7B65B2}"/>
                </a:ext>
              </a:extLst>
            </p:cNvPr>
            <p:cNvGrpSpPr/>
            <p:nvPr/>
          </p:nvGrpSpPr>
          <p:grpSpPr>
            <a:xfrm>
              <a:off x="183472" y="931594"/>
              <a:ext cx="737597" cy="677156"/>
              <a:chOff x="-71245" y="-76061"/>
              <a:chExt cx="747899" cy="687523"/>
            </a:xfrm>
            <a:solidFill>
              <a:srgbClr val="333F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5" name="직사각형 124">
                <a:extLst>
                  <a:ext uri="{FF2B5EF4-FFF2-40B4-BE49-F238E27FC236}">
                    <a16:creationId xmlns:a16="http://schemas.microsoft.com/office/drawing/2014/main" id="{0D0A00AE-90D9-786C-0575-7120AE6E4488}"/>
                  </a:ext>
                </a:extLst>
              </p:cNvPr>
              <p:cNvSpPr/>
              <p:nvPr/>
            </p:nvSpPr>
            <p:spPr>
              <a:xfrm>
                <a:off x="-12700" y="0"/>
                <a:ext cx="689353" cy="6114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E7F4363-C204-A936-D4F4-DF0967AE0555}"/>
                  </a:ext>
                </a:extLst>
              </p:cNvPr>
              <p:cNvSpPr txBox="1"/>
              <p:nvPr/>
            </p:nvSpPr>
            <p:spPr>
              <a:xfrm>
                <a:off x="-71245" y="-76061"/>
                <a:ext cx="747899" cy="687473"/>
              </a:xfrm>
              <a:prstGeom prst="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800" b="0" i="0" u="none" strike="noStrike" kern="1200" cap="none" spc="-30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  <a:cs typeface="Pretendard ExtraLight" panose="02000303000000020004" pitchFamily="50" charset="-127"/>
                  </a:rPr>
                  <a:t>01</a:t>
                </a: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9727D7F-A964-2C33-02E7-F6DFFF02A644}"/>
                </a:ext>
              </a:extLst>
            </p:cNvPr>
            <p:cNvSpPr txBox="1"/>
            <p:nvPr/>
          </p:nvSpPr>
          <p:spPr>
            <a:xfrm>
              <a:off x="183472" y="923926"/>
              <a:ext cx="737597" cy="67710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effectLst>
              <a:outerShdw blurRad="50800" dist="127000" dir="13500000" sx="99000" sy="99000" algn="br" rotWithShape="0">
                <a:schemeClr val="bg1">
                  <a:alpha val="2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에스코어 드림 9 Black" panose="020B0A03030302020204" pitchFamily="34" charset="-127"/>
                  <a:ea typeface="에스코어 드림 9 Black" panose="020B0A03030302020204" pitchFamily="34" charset="-127"/>
                  <a:cs typeface="Pretendard ExtraLight" panose="02000303000000020004" pitchFamily="50" charset="-127"/>
                </a:rPr>
                <a:t>02</a:t>
              </a: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F7DEB62C-F6F2-4C9B-823D-69079D727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B796CB-699B-4769-AB18-9C8F6973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A77141-7E78-4C8B-BA0B-5AB45D84F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7" name="그림 66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F8B6FD10-4D68-460B-9738-FAE3C649B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>
          <a:xfrm>
            <a:off x="742438" y="4386820"/>
            <a:ext cx="3510066" cy="1867930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084FF44C-55AD-421E-A052-B75AB45CF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7CC0E0-866E-444B-818A-F4B2602BEF6A}"/>
              </a:ext>
            </a:extLst>
          </p:cNvPr>
          <p:cNvSpPr txBox="1"/>
          <p:nvPr/>
        </p:nvSpPr>
        <p:spPr>
          <a:xfrm>
            <a:off x="742437" y="970005"/>
            <a:ext cx="35100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메타 캠퍼스에서 강의 및 실습실을 사용하고 싶다면</a:t>
            </a:r>
            <a:endParaRPr lang="en-US" altLang="ko-KR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00" kern="0" spc="0" dirty="0">
                <a:solidFill>
                  <a:srgbClr val="000000"/>
                </a:solidFill>
                <a:effectLst/>
              </a:rPr>
              <a:t>→ 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</a:rPr>
              <a:t>X-Arena / X-Future / X-Studio</a:t>
            </a:r>
          </a:p>
          <a:p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EA8BF24-FAFE-4841-8757-7951BECB0920}"/>
              </a:ext>
            </a:extLst>
          </p:cNvPr>
          <p:cNvSpPr txBox="1"/>
          <p:nvPr/>
        </p:nvSpPr>
        <p:spPr>
          <a:xfrm>
            <a:off x="4340967" y="905527"/>
            <a:ext cx="343672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친구들과 수다와 힐링을 하고 싶다면</a:t>
            </a:r>
            <a:endParaRPr lang="en-US" altLang="ko-KR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j-lt"/>
                <a:ea typeface="210 옴니고딕 050" panose="02020603020101020101" pitchFamily="18" charset="-127"/>
              </a:rPr>
              <a:t>→ 만남의 광장 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j-lt"/>
                <a:ea typeface="210 옴니고딕 050" panose="02020603020101020101" pitchFamily="18" charset="-127"/>
              </a:rPr>
              <a:t>/ </a:t>
            </a:r>
            <a:r>
              <a:rPr lang="ko-KR" altLang="en-US" sz="1000" kern="0" spc="0" dirty="0" err="1">
                <a:solidFill>
                  <a:srgbClr val="000000"/>
                </a:solidFill>
                <a:effectLst/>
                <a:latin typeface="+mj-lt"/>
                <a:ea typeface="210 옴니고딕 050" panose="02020603020101020101" pitchFamily="18" charset="-127"/>
              </a:rPr>
              <a:t>일감호</a:t>
            </a:r>
            <a:r>
              <a:rPr lang="ko-KR" altLang="en-US" sz="1000" kern="0" dirty="0">
                <a:solidFill>
                  <a:srgbClr val="000000"/>
                </a:solidFill>
                <a:latin typeface="+mj-lt"/>
                <a:ea typeface="210 옴니고딕 050" panose="02020603020101020101" pitchFamily="18" charset="-127"/>
              </a:rPr>
              <a:t> </a:t>
            </a:r>
            <a:r>
              <a:rPr lang="en-US" altLang="ko-KR" sz="1000" kern="0" dirty="0">
                <a:solidFill>
                  <a:srgbClr val="000000"/>
                </a:solidFill>
                <a:latin typeface="+mj-lt"/>
                <a:ea typeface="210 옴니고딕 050" panose="02020603020101020101" pitchFamily="18" charset="-127"/>
              </a:rPr>
              <a:t>/</a:t>
            </a:r>
            <a:r>
              <a:rPr lang="ko-KR" altLang="en-US" sz="1000" kern="0" dirty="0">
                <a:solidFill>
                  <a:srgbClr val="000000"/>
                </a:solidFill>
                <a:latin typeface="+mj-lt"/>
                <a:ea typeface="210 옴니고딕 050" panose="02020603020101020101" pitchFamily="18" charset="-127"/>
              </a:rPr>
              <a:t> </a:t>
            </a:r>
            <a:r>
              <a:rPr lang="ko-KR" altLang="en-US" sz="1000" kern="0" spc="0" dirty="0" err="1">
                <a:solidFill>
                  <a:srgbClr val="000000"/>
                </a:solidFill>
                <a:effectLst/>
                <a:latin typeface="+mj-lt"/>
                <a:ea typeface="210 옴니고딕 050" panose="02020603020101020101" pitchFamily="18" charset="-127"/>
              </a:rPr>
              <a:t>홍예교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j-lt"/>
              <a:ea typeface="210 옴니고딕 050" panose="02020603020101020101" pitchFamily="18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49D512-BD94-4C3A-8C12-EA1C1628A3CC}"/>
              </a:ext>
            </a:extLst>
          </p:cNvPr>
          <p:cNvSpPr txBox="1"/>
          <p:nvPr/>
        </p:nvSpPr>
        <p:spPr>
          <a:xfrm>
            <a:off x="8012837" y="890783"/>
            <a:ext cx="3436726" cy="80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건국대학교의 전체 모습을 알고 싶다면</a:t>
            </a:r>
            <a:endParaRPr lang="en-US" altLang="ko-KR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210 옴니고딕 050" panose="02020603020101020101" pitchFamily="18" charset="-127"/>
                <a:ea typeface="210 옴니고딕 050" panose="02020603020101020101" pitchFamily="18" charset="-127"/>
              </a:rPr>
              <a:t>→ </a:t>
            </a:r>
            <a:r>
              <a:rPr lang="ko-KR" altLang="en-US" sz="1000" kern="0" spc="0" dirty="0" err="1">
                <a:solidFill>
                  <a:srgbClr val="000000"/>
                </a:solidFill>
                <a:effectLst/>
                <a:latin typeface="210 옴니고딕 050" panose="02020603020101020101" pitchFamily="18" charset="-127"/>
                <a:ea typeface="210 옴니고딕 050" panose="02020603020101020101" pitchFamily="18" charset="-127"/>
              </a:rPr>
              <a:t>이노시뮬레이터</a:t>
            </a: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210 옴니고딕 050" panose="02020603020101020101" pitchFamily="18" charset="-127"/>
                <a:ea typeface="210 옴니고딕 050" panose="02020603020101020101" pitchFamily="18" charset="-127"/>
              </a:rPr>
              <a:t> 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210 옴니고딕 050" panose="02020603020101020101" pitchFamily="18" charset="-127"/>
                <a:ea typeface="210 옴니고딕 050" panose="02020603020101020101" pitchFamily="18" charset="-127"/>
              </a:rPr>
              <a:t>360° </a:t>
            </a: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210 옴니고딕 050" panose="02020603020101020101" pitchFamily="18" charset="-127"/>
                <a:ea typeface="210 옴니고딕 050" panose="02020603020101020101" pitchFamily="18" charset="-127"/>
              </a:rPr>
              <a:t>영상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F416531-C21F-4975-A200-79B54CF02075}"/>
              </a:ext>
            </a:extLst>
          </p:cNvPr>
          <p:cNvSpPr txBox="1"/>
          <p:nvPr/>
        </p:nvSpPr>
        <p:spPr>
          <a:xfrm>
            <a:off x="742437" y="3786028"/>
            <a:ext cx="343672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메타버스 행사를 함께 즐기고 싶다면</a:t>
            </a:r>
            <a:endParaRPr lang="en-US" altLang="ko-KR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j-lt"/>
                <a:ea typeface="210 옴니고딕 050" panose="02020603020101020101" pitchFamily="18" charset="-127"/>
              </a:rPr>
              <a:t>→ 연합 </a:t>
            </a:r>
            <a:r>
              <a:rPr lang="ko-KR" altLang="en-US" sz="1000" kern="0" spc="0" dirty="0" err="1">
                <a:solidFill>
                  <a:srgbClr val="000000"/>
                </a:solidFill>
                <a:effectLst/>
                <a:latin typeface="+mj-lt"/>
                <a:ea typeface="210 옴니고딕 050" panose="02020603020101020101" pitchFamily="18" charset="-127"/>
              </a:rPr>
              <a:t>포럼장</a:t>
            </a: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j-lt"/>
                <a:ea typeface="210 옴니고딕 050" panose="02020603020101020101" pitchFamily="18" charset="-127"/>
              </a:rPr>
              <a:t> 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+mj-lt"/>
                <a:ea typeface="210 옴니고딕 050" panose="02020603020101020101" pitchFamily="18" charset="-127"/>
              </a:rPr>
              <a:t>&amp; </a:t>
            </a: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j-lt"/>
                <a:ea typeface="210 옴니고딕 050" panose="02020603020101020101" pitchFamily="18" charset="-127"/>
              </a:rPr>
              <a:t>노천극장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ECB36F0-BBB1-4041-9523-203A69FE8245}"/>
              </a:ext>
            </a:extLst>
          </p:cNvPr>
          <p:cNvSpPr txBox="1"/>
          <p:nvPr/>
        </p:nvSpPr>
        <p:spPr>
          <a:xfrm>
            <a:off x="4420027" y="3786028"/>
            <a:ext cx="343672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n-ea"/>
              </a:rPr>
              <a:t>다른 대학교와 실감미디어를 공부하고 교류하고 싶다면</a:t>
            </a:r>
            <a:endParaRPr lang="en-US" altLang="ko-KR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kern="0" spc="0" dirty="0">
                <a:solidFill>
                  <a:srgbClr val="000000"/>
                </a:solidFill>
                <a:effectLst/>
                <a:latin typeface="+mj-lt"/>
                <a:ea typeface="210 옴니고딕 050" panose="02020603020101020101" pitchFamily="18" charset="-127"/>
              </a:rPr>
              <a:t>→ 실감미디어 혁신융합대학 컨소시엄 참여대학</a:t>
            </a:r>
          </a:p>
        </p:txBody>
      </p:sp>
      <p:pic>
        <p:nvPicPr>
          <p:cNvPr id="32" name="그림 31" descr="텍스트, 스크린샷, 예술, 디자인이(가) 표시된 사진&#10;&#10;자동 생성된 설명">
            <a:extLst>
              <a:ext uri="{FF2B5EF4-FFF2-40B4-BE49-F238E27FC236}">
                <a16:creationId xmlns:a16="http://schemas.microsoft.com/office/drawing/2014/main" id="{93C40F7D-514E-4325-BFA7-4A3BA7104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"/>
          <a:stretch/>
        </p:blipFill>
        <p:spPr>
          <a:xfrm>
            <a:off x="742437" y="1557981"/>
            <a:ext cx="3510066" cy="1867930"/>
          </a:xfrm>
          <a:prstGeom prst="rect">
            <a:avLst/>
          </a:prstGeom>
        </p:spPr>
      </p:pic>
      <p:pic>
        <p:nvPicPr>
          <p:cNvPr id="39" name="그림 38" descr="하늘, 스크린샷, 나무, 야외이(가) 표시된 사진&#10;&#10;자동 생성된 설명">
            <a:extLst>
              <a:ext uri="{FF2B5EF4-FFF2-40B4-BE49-F238E27FC236}">
                <a16:creationId xmlns:a16="http://schemas.microsoft.com/office/drawing/2014/main" id="{5C3264E9-B563-4056-B9B4-87143080D9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0"/>
          <a:stretch/>
        </p:blipFill>
        <p:spPr>
          <a:xfrm>
            <a:off x="4414307" y="1557088"/>
            <a:ext cx="3525136" cy="1867931"/>
          </a:xfrm>
          <a:prstGeom prst="rect">
            <a:avLst/>
          </a:prstGeom>
        </p:spPr>
      </p:pic>
      <p:pic>
        <p:nvPicPr>
          <p:cNvPr id="17" name="그림 16" descr="텍스트, 건물, 스크린샷이(가) 표시된 사진&#10;&#10;자동 생성된 설명">
            <a:extLst>
              <a:ext uri="{FF2B5EF4-FFF2-40B4-BE49-F238E27FC236}">
                <a16:creationId xmlns:a16="http://schemas.microsoft.com/office/drawing/2014/main" id="{052A48C4-A9C4-48ED-B148-42417A89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"/>
          <a:stretch/>
        </p:blipFill>
        <p:spPr>
          <a:xfrm>
            <a:off x="742438" y="4386817"/>
            <a:ext cx="3510066" cy="1867932"/>
          </a:xfrm>
          <a:prstGeom prst="rect">
            <a:avLst/>
          </a:prstGeom>
        </p:spPr>
      </p:pic>
      <p:pic>
        <p:nvPicPr>
          <p:cNvPr id="25" name="그림 24" descr="구름, 하늘, 나무, 텍스트이(가) 표시된 사진&#10;&#10;자동 생성된 설명">
            <a:extLst>
              <a:ext uri="{FF2B5EF4-FFF2-40B4-BE49-F238E27FC236}">
                <a16:creationId xmlns:a16="http://schemas.microsoft.com/office/drawing/2014/main" id="{39BF274F-8EAE-48C7-8F11-3E7291909B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>
          <a:xfrm>
            <a:off x="8097617" y="1571059"/>
            <a:ext cx="3510066" cy="1867930"/>
          </a:xfrm>
          <a:prstGeom prst="rect">
            <a:avLst/>
          </a:prstGeom>
        </p:spPr>
      </p:pic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964A4659-5176-4517-91EA-6F30AB79F1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"/>
          <a:stretch/>
        </p:blipFill>
        <p:spPr>
          <a:xfrm>
            <a:off x="4421842" y="4386815"/>
            <a:ext cx="3510066" cy="18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54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에스코어 드림 9 Black"/>
        <a:ea typeface="에스코어 드림 6 Bold"/>
        <a:cs typeface=""/>
      </a:majorFont>
      <a:minorFont>
        <a:latin typeface="에스코어 드림 9 Black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10917</TotalTime>
  <Words>183</Words>
  <Application>Microsoft Office PowerPoint</Application>
  <PresentationFormat>와이드스크린</PresentationFormat>
  <Paragraphs>34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Pretendard SemiBold</vt:lpstr>
      <vt:lpstr>에스코어 드림 5 Medium</vt:lpstr>
      <vt:lpstr>에스코어 드림 9 Black</vt:lpstr>
      <vt:lpstr>에스코어 드림 6 Bold</vt:lpstr>
      <vt:lpstr>Arial</vt:lpstr>
      <vt:lpstr>210 옴니고딕 050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QK1204</dc:creator>
  <cp:lastModifiedBy>화진 이</cp:lastModifiedBy>
  <cp:revision>761</cp:revision>
  <cp:lastPrinted>2023-08-10T05:16:05Z</cp:lastPrinted>
  <dcterms:created xsi:type="dcterms:W3CDTF">2022-08-24T04:42:21Z</dcterms:created>
  <dcterms:modified xsi:type="dcterms:W3CDTF">2024-07-10T07:39:26Z</dcterms:modified>
</cp:coreProperties>
</file>